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sldIdLst>
    <p:sldId id="266" r:id="rId3"/>
    <p:sldId id="261" r:id="rId4"/>
    <p:sldId id="258" r:id="rId5"/>
    <p:sldId id="263" r:id="rId6"/>
    <p:sldId id="262" r:id="rId7"/>
    <p:sldId id="26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8" d="100"/>
          <a:sy n="68" d="100"/>
        </p:scale>
        <p:origin x="69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90435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37906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882387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159328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7557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752168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658722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179329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103891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590604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28353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068271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249388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654451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82254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01827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01572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15455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43983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04904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36686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39292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19399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030AA7-E660-4B27-8390-9BA7FC95B325}" type="datetimeFigureOut">
              <a:rPr lang="tr-TR" smtClean="0"/>
              <a:t>4.04.2021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6787EF-66FD-42C5-A76A-72A51CAA7922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483829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>
            <a:extLst>
              <a:ext uri="{FF2B5EF4-FFF2-40B4-BE49-F238E27FC236}">
                <a16:creationId xmlns:a16="http://schemas.microsoft.com/office/drawing/2014/main" id="{02944A61-8A87-4C66-8CC0-CF62F67089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602" y="-176980"/>
            <a:ext cx="6208190" cy="6858000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763E5F08-FA30-4A42-8F8D-5A9850B2FA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87677" y="4926086"/>
            <a:ext cx="4218039" cy="1017486"/>
          </a:xfrm>
        </p:spPr>
        <p:txBody>
          <a:bodyPr/>
          <a:lstStyle/>
          <a:p>
            <a:r>
              <a:rPr lang="en-US" sz="6000" b="1" dirty="0">
                <a:solidFill>
                  <a:schemeClr val="accent4"/>
                </a:solidFill>
                <a:latin typeface="Nasalization Rg" panose="020B0604020202020204" pitchFamily="34" charset="0"/>
              </a:rPr>
              <a:t>YARASA</a:t>
            </a:r>
            <a:endParaRPr lang="en-US" dirty="0">
              <a:solidFill>
                <a:schemeClr val="accent4"/>
              </a:solidFill>
              <a:latin typeface="Nasalization Rg" panose="020B0604020202020204" pitchFamily="34" charset="0"/>
            </a:endParaRP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4A0936EA-3C6D-4203-8882-A10DCB8DF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4793" y="6076308"/>
            <a:ext cx="7103806" cy="471976"/>
          </a:xfrm>
        </p:spPr>
        <p:txBody>
          <a:bodyPr/>
          <a:lstStyle/>
          <a:p>
            <a:r>
              <a:rPr lang="en-US" sz="2400" b="1" dirty="0">
                <a:solidFill>
                  <a:schemeClr val="accent4"/>
                </a:solidFill>
                <a:latin typeface="+mj-lt"/>
                <a:ea typeface="+mj-ea"/>
                <a:cs typeface="+mj-cs"/>
              </a:rPr>
              <a:t>Visual Alert System for Deaf and Hard of Hearing</a:t>
            </a:r>
          </a:p>
          <a:p>
            <a:endParaRPr lang="en-US" dirty="0"/>
          </a:p>
        </p:txBody>
      </p:sp>
      <p:sp>
        <p:nvSpPr>
          <p:cNvPr id="34" name="Rectangle 2">
            <a:extLst>
              <a:ext uri="{FF2B5EF4-FFF2-40B4-BE49-F238E27FC236}">
                <a16:creationId xmlns:a16="http://schemas.microsoft.com/office/drawing/2014/main" id="{96C8429C-BE61-4DFE-95CC-3F2C789B9E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48599" y="2590300"/>
            <a:ext cx="4046806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0" i="0" u="none" strike="noStrike" cap="none" normalizeH="0" baseline="0" dirty="0">
                <a:ln>
                  <a:noFill/>
                </a:ln>
                <a:effectLst/>
                <a:latin typeface="Nasalization Rg" panose="020B0604020202020204" pitchFamily="34" charset="0"/>
                <a:cs typeface="Times New Roman" panose="02020603050405020304" pitchFamily="18" charset="0"/>
              </a:rPr>
              <a:t>Ahmet Onur Akman</a:t>
            </a:r>
            <a:endParaRPr kumimoji="0" lang="en-US" altLang="ko-KR" sz="2000" b="0" i="0" u="none" strike="noStrike" cap="none" normalizeH="0" baseline="0" dirty="0">
              <a:ln>
                <a:noFill/>
              </a:ln>
              <a:effectLst/>
              <a:latin typeface="Nasalization Rg" panose="020B0604020202020204" pitchFamily="34" charset="0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0" i="0" u="none" strike="noStrike" cap="none" normalizeH="0" baseline="0" dirty="0">
                <a:ln>
                  <a:noFill/>
                </a:ln>
                <a:effectLst/>
                <a:latin typeface="Nasalization Rg" panose="020B0604020202020204" pitchFamily="34" charset="0"/>
                <a:cs typeface="Times New Roman" panose="02020603050405020304" pitchFamily="18" charset="0"/>
              </a:rPr>
              <a:t>Enes </a:t>
            </a:r>
            <a:r>
              <a:rPr kumimoji="0" lang="en-US" altLang="ko-KR" sz="2000" b="0" i="0" u="none" strike="noStrike" cap="none" normalizeH="0" baseline="0" dirty="0" err="1">
                <a:ln>
                  <a:noFill/>
                </a:ln>
                <a:effectLst/>
                <a:latin typeface="Nasalization Rg" panose="020B0604020202020204" pitchFamily="34" charset="0"/>
                <a:cs typeface="Times New Roman" panose="02020603050405020304" pitchFamily="18" charset="0"/>
              </a:rPr>
              <a:t>Çetinberk</a:t>
            </a:r>
            <a:endParaRPr kumimoji="0" lang="en-US" altLang="ko-KR" sz="2000" b="0" i="0" u="none" strike="noStrike" cap="none" normalizeH="0" baseline="0" dirty="0">
              <a:ln>
                <a:noFill/>
              </a:ln>
              <a:effectLst/>
              <a:latin typeface="Nasalization Rg" panose="020B0604020202020204" pitchFamily="34" charset="0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0" i="0" u="none" strike="noStrike" cap="none" normalizeH="0" baseline="0" dirty="0">
                <a:ln>
                  <a:noFill/>
                </a:ln>
                <a:effectLst/>
                <a:latin typeface="Nasalization Rg" panose="020B0604020202020204" pitchFamily="34" charset="0"/>
                <a:cs typeface="Times New Roman" panose="02020603050405020304" pitchFamily="18" charset="0"/>
              </a:rPr>
              <a:t>Muhammed İbrahim </a:t>
            </a:r>
            <a:r>
              <a:rPr kumimoji="0" lang="en-US" altLang="ko-KR" sz="2000" b="0" i="0" u="none" strike="noStrike" cap="none" normalizeH="0" baseline="0" dirty="0" err="1">
                <a:ln>
                  <a:noFill/>
                </a:ln>
                <a:effectLst/>
                <a:latin typeface="Nasalization Rg" panose="020B0604020202020204" pitchFamily="34" charset="0"/>
                <a:cs typeface="Times New Roman" panose="02020603050405020304" pitchFamily="18" charset="0"/>
              </a:rPr>
              <a:t>Kılıç</a:t>
            </a:r>
            <a:endParaRPr kumimoji="0" lang="en-US" altLang="ko-KR" sz="2000" b="0" i="0" u="none" strike="noStrike" cap="none" normalizeH="0" baseline="0" dirty="0">
              <a:ln>
                <a:noFill/>
              </a:ln>
              <a:effectLst/>
              <a:latin typeface="Nasalization Rg" panose="020B0604020202020204" pitchFamily="34" charset="0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ko-KR" sz="2000" b="0" i="0" u="none" strike="noStrike" cap="none" normalizeH="0" baseline="0" dirty="0" err="1">
                <a:ln>
                  <a:noFill/>
                </a:ln>
                <a:effectLst/>
                <a:latin typeface="Nasalization Rg" panose="020B0604020202020204" pitchFamily="34" charset="0"/>
                <a:cs typeface="Times New Roman" panose="02020603050405020304" pitchFamily="18" charset="0"/>
              </a:rPr>
              <a:t>Vuslat</a:t>
            </a:r>
            <a:r>
              <a:rPr kumimoji="0" lang="en-US" altLang="ko-KR" sz="2000" b="0" i="0" u="none" strike="noStrike" cap="none" normalizeH="0" baseline="0" dirty="0">
                <a:ln>
                  <a:noFill/>
                </a:ln>
                <a:effectLst/>
                <a:latin typeface="Nasalization Rg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ko-KR" sz="2000" b="0" i="0" u="none" strike="noStrike" cap="none" normalizeH="0" baseline="0" dirty="0" err="1">
                <a:ln>
                  <a:noFill/>
                </a:ln>
                <a:effectLst/>
                <a:latin typeface="Nasalization Rg" panose="020B0604020202020204" pitchFamily="34" charset="0"/>
                <a:cs typeface="Times New Roman" panose="02020603050405020304" pitchFamily="18" charset="0"/>
              </a:rPr>
              <a:t>Sena</a:t>
            </a:r>
            <a:r>
              <a:rPr kumimoji="0" lang="en-US" altLang="ko-KR" sz="2000" b="0" i="0" u="none" strike="noStrike" cap="none" normalizeH="0" baseline="0" dirty="0">
                <a:ln>
                  <a:noFill/>
                </a:ln>
                <a:effectLst/>
                <a:latin typeface="Nasalization Rg" panose="020B0604020202020204" pitchFamily="34" charset="0"/>
                <a:cs typeface="Times New Roman" panose="02020603050405020304" pitchFamily="18" charset="0"/>
              </a:rPr>
              <a:t> Emre</a:t>
            </a:r>
            <a:endParaRPr kumimoji="0" lang="en-US" altLang="ko-KR" sz="2000" b="0" i="0" u="none" strike="noStrike" cap="none" normalizeH="0" baseline="0" dirty="0">
              <a:ln>
                <a:noFill/>
              </a:ln>
              <a:effectLst/>
              <a:latin typeface="Nasalization Rg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409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7895A40-19A4-42D6-9D30-DBC1E8002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2F429C4-ABC9-46FC-818A-B5429CDE4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270325" y="3369273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CEF98E4-3709-4952-8F42-2305CCE34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374475" y="1040470"/>
            <a:ext cx="6858003" cy="47770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0BCCF5-D685-47FF-B675-647EAEB72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7914" y="857786"/>
            <a:ext cx="11067024" cy="52089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EDDBFD01-7819-4B4F-8FBC-9CE13CAD7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278" y="2133668"/>
            <a:ext cx="9910296" cy="25900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8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Project Execution &amp; Results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0EE8A42-107A-4D4C-8D56-BBAE95C7F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524009" y="3366125"/>
            <a:ext cx="32004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774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42">
            <a:extLst>
              <a:ext uri="{FF2B5EF4-FFF2-40B4-BE49-F238E27FC236}">
                <a16:creationId xmlns:a16="http://schemas.microsoft.com/office/drawing/2014/main" id="{A016CB47-C4D4-4332-9ED0-DBB916252F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Başlık 5">
            <a:extLst>
              <a:ext uri="{FF2B5EF4-FFF2-40B4-BE49-F238E27FC236}">
                <a16:creationId xmlns:a16="http://schemas.microsoft.com/office/drawing/2014/main" id="{09412078-7462-42D1-B273-3D27A69A9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15" y="3930305"/>
            <a:ext cx="3861960" cy="243724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500" b="1" dirty="0"/>
              <a:t>Hardware Requirements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5C8260E-968F-44E8-A823-ABB431311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8658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89" y="0"/>
            <a:ext cx="11231745" cy="355784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Resim 14" descr="kişi, tutma, el, elektronik eşyalar içeren bir resim&#10;&#10;Açıklama otomatik olarak oluşturuldu">
            <a:extLst>
              <a:ext uri="{FF2B5EF4-FFF2-40B4-BE49-F238E27FC236}">
                <a16:creationId xmlns:a16="http://schemas.microsoft.com/office/drawing/2014/main" id="{3A33CA05-50D5-4341-9AD1-FA4A09409F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90" r="-9" b="-9"/>
          <a:stretch/>
        </p:blipFill>
        <p:spPr>
          <a:xfrm>
            <a:off x="1429846" y="384463"/>
            <a:ext cx="2152497" cy="2811320"/>
          </a:xfrm>
          <a:prstGeom prst="rect">
            <a:avLst/>
          </a:prstGeom>
        </p:spPr>
      </p:pic>
      <p:pic>
        <p:nvPicPr>
          <p:cNvPr id="13" name="Resim 12" descr="metin, sabit disk içeren bir resim&#10;&#10;Açıklama otomatik olarak oluşturuldu">
            <a:extLst>
              <a:ext uri="{FF2B5EF4-FFF2-40B4-BE49-F238E27FC236}">
                <a16:creationId xmlns:a16="http://schemas.microsoft.com/office/drawing/2014/main" id="{18B708AD-0ED9-40BB-9DC5-87FBD944FD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5" r="9812" b="-4"/>
          <a:stretch/>
        </p:blipFill>
        <p:spPr>
          <a:xfrm>
            <a:off x="4678549" y="418089"/>
            <a:ext cx="2319050" cy="2811320"/>
          </a:xfrm>
          <a:prstGeom prst="rect">
            <a:avLst/>
          </a:prstGeom>
        </p:spPr>
      </p:pic>
      <p:pic>
        <p:nvPicPr>
          <p:cNvPr id="11" name="Resim 10" descr="metin, elektronik eşyalar, devre içeren bir resim&#10;&#10;Açıklama otomatik olarak oluşturuldu">
            <a:extLst>
              <a:ext uri="{FF2B5EF4-FFF2-40B4-BE49-F238E27FC236}">
                <a16:creationId xmlns:a16="http://schemas.microsoft.com/office/drawing/2014/main" id="{82D1F5DF-9D8E-43C8-99B6-8E35BD0264C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3" r="9834" b="3"/>
          <a:stretch/>
        </p:blipFill>
        <p:spPr>
          <a:xfrm>
            <a:off x="8001540" y="432924"/>
            <a:ext cx="3336953" cy="2781651"/>
          </a:xfrm>
          <a:prstGeom prst="rect">
            <a:avLst/>
          </a:prstGeom>
        </p:spPr>
      </p:pic>
      <p:sp>
        <p:nvSpPr>
          <p:cNvPr id="56" name="Rectangle 48">
            <a:extLst>
              <a:ext uri="{FF2B5EF4-FFF2-40B4-BE49-F238E27FC236}">
                <a16:creationId xmlns:a16="http://schemas.microsoft.com/office/drawing/2014/main" id="{FE43805F-24A6-46A4-B19B-54F283473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635346" y="5126067"/>
            <a:ext cx="219456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Metin kutusu 15">
            <a:extLst>
              <a:ext uri="{FF2B5EF4-FFF2-40B4-BE49-F238E27FC236}">
                <a16:creationId xmlns:a16="http://schemas.microsoft.com/office/drawing/2014/main" id="{61E94B36-CBB3-409F-AFD9-3C7799722C78}"/>
              </a:ext>
            </a:extLst>
          </p:cNvPr>
          <p:cNvSpPr txBox="1"/>
          <p:nvPr/>
        </p:nvSpPr>
        <p:spPr>
          <a:xfrm>
            <a:off x="5162719" y="3930305"/>
            <a:ext cx="6586915" cy="24372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 err="1"/>
              <a:t>ReSpeaker</a:t>
            </a:r>
            <a:r>
              <a:rPr lang="en-US" sz="2500" dirty="0"/>
              <a:t> 4-Mic Array for Raspberry Pi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/>
              <a:t>Raspberry Pi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500" dirty="0"/>
              <a:t>Android OS Operating Smartphone </a:t>
            </a:r>
          </a:p>
        </p:txBody>
      </p:sp>
    </p:spTree>
    <p:extLst>
      <p:ext uri="{BB962C8B-B14F-4D97-AF65-F5344CB8AC3E}">
        <p14:creationId xmlns:p14="http://schemas.microsoft.com/office/powerpoint/2010/main" val="2788071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8805212-ABAC-4C8E-9536-DC450DCBF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/>
              <a:t>Development </a:t>
            </a:r>
            <a:r>
              <a:rPr lang="tr-TR" b="1" dirty="0" err="1"/>
              <a:t>Process</a:t>
            </a:r>
            <a:endParaRPr lang="en-US" b="1" dirty="0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43CB60B2-E6D5-4938-A5E9-DE7F5B521870}"/>
              </a:ext>
            </a:extLst>
          </p:cNvPr>
          <p:cNvSpPr txBox="1"/>
          <p:nvPr/>
        </p:nvSpPr>
        <p:spPr>
          <a:xfrm>
            <a:off x="1077026" y="1556587"/>
            <a:ext cx="3610709" cy="120032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tr-TR" dirty="0">
              <a:latin typeface="Arial Rounded MT Bold" panose="020F0704030504030204" pitchFamily="34" charset="0"/>
            </a:endParaRPr>
          </a:p>
          <a:p>
            <a:pPr algn="ctr"/>
            <a:r>
              <a:rPr lang="tr-T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Gathering</a:t>
            </a:r>
            <a:r>
              <a:rPr lang="tr-TR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 Data Set &amp; </a:t>
            </a:r>
            <a:r>
              <a:rPr lang="tr-T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Preprocessing</a:t>
            </a:r>
            <a:endParaRPr lang="tr-TR" dirty="0">
              <a:solidFill>
                <a:schemeClr val="tx1">
                  <a:lumMod val="75000"/>
                  <a:lumOff val="25000"/>
                </a:schemeClr>
              </a:solidFill>
              <a:latin typeface="Arial Rounded MT Bold" panose="020F0704030504030204" pitchFamily="34" charset="0"/>
            </a:endParaRPr>
          </a:p>
          <a:p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10D4F572-BE43-45A8-81DE-8A008E9B331F}"/>
              </a:ext>
            </a:extLst>
          </p:cNvPr>
          <p:cNvSpPr txBox="1"/>
          <p:nvPr/>
        </p:nvSpPr>
        <p:spPr>
          <a:xfrm>
            <a:off x="6569601" y="1556586"/>
            <a:ext cx="3610709" cy="120032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tr-TR" dirty="0">
              <a:latin typeface="Arial Rounded MT Bold" panose="020F0704030504030204" pitchFamily="34" charset="0"/>
            </a:endParaRPr>
          </a:p>
          <a:p>
            <a:pPr algn="ctr"/>
            <a:r>
              <a:rPr lang="tr-TR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Model Training &amp; </a:t>
            </a:r>
            <a:r>
              <a:rPr lang="tr-T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Testing</a:t>
            </a:r>
            <a:endParaRPr lang="tr-TR" dirty="0">
              <a:solidFill>
                <a:schemeClr val="tx1">
                  <a:lumMod val="75000"/>
                  <a:lumOff val="25000"/>
                </a:schemeClr>
              </a:solidFill>
              <a:latin typeface="Arial Rounded MT Bold" panose="020F0704030504030204" pitchFamily="34" charset="0"/>
            </a:endParaRPr>
          </a:p>
          <a:p>
            <a:pPr algn="ctr"/>
            <a:endParaRPr lang="tr-TR" dirty="0">
              <a:latin typeface="Arial Rounded MT Bold" panose="020F0704030504030204" pitchFamily="34" charset="0"/>
            </a:endParaRPr>
          </a:p>
          <a:p>
            <a:pPr algn="ctr"/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685655DB-1DC1-4E3E-BA88-A0289AEF93E6}"/>
              </a:ext>
            </a:extLst>
          </p:cNvPr>
          <p:cNvSpPr txBox="1"/>
          <p:nvPr/>
        </p:nvSpPr>
        <p:spPr>
          <a:xfrm>
            <a:off x="6569601" y="3478832"/>
            <a:ext cx="3610696" cy="120032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Raspberry</a:t>
            </a:r>
            <a:r>
              <a:rPr lang="tr-TR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 Pi Environment </a:t>
            </a:r>
            <a:r>
              <a:rPr lang="tr-T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Prepariation</a:t>
            </a:r>
            <a:r>
              <a:rPr lang="tr-TR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 &amp; </a:t>
            </a:r>
            <a:r>
              <a:rPr lang="tr-T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ReSpeaker</a:t>
            </a:r>
            <a:r>
              <a:rPr lang="tr-TR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 Installation</a:t>
            </a:r>
          </a:p>
          <a:p>
            <a:pPr algn="ctr"/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3E5E082B-C3BA-4AB3-A1BC-A0C2346BBA56}"/>
              </a:ext>
            </a:extLst>
          </p:cNvPr>
          <p:cNvSpPr txBox="1"/>
          <p:nvPr/>
        </p:nvSpPr>
        <p:spPr>
          <a:xfrm>
            <a:off x="1083211" y="3418047"/>
            <a:ext cx="3610709" cy="120032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tr-TR" dirty="0">
              <a:latin typeface="Arial Rounded MT Bold" panose="020F0704030504030204" pitchFamily="34" charset="0"/>
            </a:endParaRPr>
          </a:p>
          <a:p>
            <a:pPr algn="ctr"/>
            <a:r>
              <a:rPr lang="tr-TR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Mobile Application Development</a:t>
            </a:r>
          </a:p>
          <a:p>
            <a:pPr algn="ctr"/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6446EA57-FB8C-4FC3-A319-4590D90F4560}"/>
              </a:ext>
            </a:extLst>
          </p:cNvPr>
          <p:cNvSpPr txBox="1"/>
          <p:nvPr/>
        </p:nvSpPr>
        <p:spPr>
          <a:xfrm>
            <a:off x="1083211" y="5279507"/>
            <a:ext cx="3610709" cy="120032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tr-T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Establishing</a:t>
            </a:r>
            <a:r>
              <a:rPr lang="tr-TR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 Bluetooth </a:t>
            </a:r>
            <a:r>
              <a:rPr lang="tr-T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Communication</a:t>
            </a:r>
            <a:r>
              <a:rPr lang="tr-TR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 </a:t>
            </a:r>
            <a:r>
              <a:rPr lang="tr-T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Between</a:t>
            </a:r>
            <a:r>
              <a:rPr lang="tr-TR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 Pi &amp; </a:t>
            </a:r>
            <a:r>
              <a:rPr lang="tr-T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Android</a:t>
            </a:r>
            <a:endParaRPr lang="tr-TR" dirty="0">
              <a:solidFill>
                <a:schemeClr val="tx1">
                  <a:lumMod val="75000"/>
                  <a:lumOff val="25000"/>
                </a:schemeClr>
              </a:solidFill>
              <a:latin typeface="Arial Rounded MT Bold" panose="020F0704030504030204" pitchFamily="34" charset="0"/>
            </a:endParaRPr>
          </a:p>
          <a:p>
            <a:pPr algn="ctr"/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38C9057C-061A-4AD9-8A70-B9477F729DBF}"/>
              </a:ext>
            </a:extLst>
          </p:cNvPr>
          <p:cNvSpPr txBox="1"/>
          <p:nvPr/>
        </p:nvSpPr>
        <p:spPr>
          <a:xfrm>
            <a:off x="6569601" y="5292546"/>
            <a:ext cx="3610708" cy="120032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tr-TR" dirty="0">
              <a:latin typeface="Arial Rounded MT Bold" panose="020F0704030504030204" pitchFamily="34" charset="0"/>
            </a:endParaRPr>
          </a:p>
          <a:p>
            <a:pPr algn="ctr"/>
            <a:r>
              <a:rPr lang="tr-T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Testing</a:t>
            </a:r>
            <a:r>
              <a:rPr lang="tr-TR" dirty="0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 &amp; </a:t>
            </a:r>
            <a:r>
              <a:rPr lang="tr-T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Rounded MT Bold" panose="020F0704030504030204" pitchFamily="34" charset="0"/>
              </a:rPr>
              <a:t>Improvements</a:t>
            </a:r>
            <a:endParaRPr lang="tr-TR" dirty="0">
              <a:solidFill>
                <a:schemeClr val="tx1">
                  <a:lumMod val="75000"/>
                  <a:lumOff val="25000"/>
                </a:schemeClr>
              </a:solidFill>
              <a:latin typeface="Arial Rounded MT Bold" panose="020F0704030504030204" pitchFamily="34" charset="0"/>
            </a:endParaRPr>
          </a:p>
          <a:p>
            <a:pPr algn="ctr"/>
            <a:endParaRPr lang="tr-TR" dirty="0">
              <a:latin typeface="Arial Rounded MT Bold" panose="020F0704030504030204" pitchFamily="34" charset="0"/>
            </a:endParaRPr>
          </a:p>
          <a:p>
            <a:pPr algn="ctr"/>
            <a:endParaRPr lang="en-US" dirty="0">
              <a:latin typeface="Arial Rounded MT Bold" panose="020F0704030504030204" pitchFamily="34" charset="0"/>
            </a:endParaRPr>
          </a:p>
        </p:txBody>
      </p:sp>
      <p:cxnSp>
        <p:nvCxnSpPr>
          <p:cNvPr id="13" name="Düz Ok Bağlayıcısı 12">
            <a:extLst>
              <a:ext uri="{FF2B5EF4-FFF2-40B4-BE49-F238E27FC236}">
                <a16:creationId xmlns:a16="http://schemas.microsoft.com/office/drawing/2014/main" id="{4DD9745E-1A4E-4BFE-B157-306D4CE4B733}"/>
              </a:ext>
            </a:extLst>
          </p:cNvPr>
          <p:cNvCxnSpPr>
            <a:cxnSpLocks/>
          </p:cNvCxnSpPr>
          <p:nvPr/>
        </p:nvCxnSpPr>
        <p:spPr>
          <a:xfrm>
            <a:off x="4889143" y="2156752"/>
            <a:ext cx="1527423" cy="0"/>
          </a:xfrm>
          <a:prstGeom prst="straightConnector1">
            <a:avLst/>
          </a:prstGeom>
          <a:ln w="889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Düz Ok Bağlayıcısı 15">
            <a:extLst>
              <a:ext uri="{FF2B5EF4-FFF2-40B4-BE49-F238E27FC236}">
                <a16:creationId xmlns:a16="http://schemas.microsoft.com/office/drawing/2014/main" id="{7248BA01-A559-4451-B3B7-4FD62AC9AAE3}"/>
              </a:ext>
            </a:extLst>
          </p:cNvPr>
          <p:cNvCxnSpPr>
            <a:cxnSpLocks/>
          </p:cNvCxnSpPr>
          <p:nvPr/>
        </p:nvCxnSpPr>
        <p:spPr>
          <a:xfrm>
            <a:off x="4889142" y="5879671"/>
            <a:ext cx="1527423" cy="0"/>
          </a:xfrm>
          <a:prstGeom prst="straightConnector1">
            <a:avLst/>
          </a:prstGeom>
          <a:ln w="889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Düz Ok Bağlayıcısı 16">
            <a:extLst>
              <a:ext uri="{FF2B5EF4-FFF2-40B4-BE49-F238E27FC236}">
                <a16:creationId xmlns:a16="http://schemas.microsoft.com/office/drawing/2014/main" id="{31239387-96A4-4922-8B28-D083B1D37ACD}"/>
              </a:ext>
            </a:extLst>
          </p:cNvPr>
          <p:cNvCxnSpPr>
            <a:cxnSpLocks/>
          </p:cNvCxnSpPr>
          <p:nvPr/>
        </p:nvCxnSpPr>
        <p:spPr>
          <a:xfrm flipH="1">
            <a:off x="4866410" y="4018211"/>
            <a:ext cx="1410219" cy="0"/>
          </a:xfrm>
          <a:prstGeom prst="straightConnector1">
            <a:avLst/>
          </a:prstGeom>
          <a:ln w="889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Düz Ok Bağlayıcısı 20">
            <a:extLst>
              <a:ext uri="{FF2B5EF4-FFF2-40B4-BE49-F238E27FC236}">
                <a16:creationId xmlns:a16="http://schemas.microsoft.com/office/drawing/2014/main" id="{B45B3D0B-6B43-4714-AD73-DD641478E5DA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flipH="1">
            <a:off x="8374949" y="2756915"/>
            <a:ext cx="7" cy="721917"/>
          </a:xfrm>
          <a:prstGeom prst="straightConnector1">
            <a:avLst/>
          </a:prstGeom>
          <a:ln w="889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Düz Ok Bağlayıcısı 23">
            <a:extLst>
              <a:ext uri="{FF2B5EF4-FFF2-40B4-BE49-F238E27FC236}">
                <a16:creationId xmlns:a16="http://schemas.microsoft.com/office/drawing/2014/main" id="{55F605DC-F66B-4DF5-B368-D1551AEE52BA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2888566" y="4618376"/>
            <a:ext cx="0" cy="661131"/>
          </a:xfrm>
          <a:prstGeom prst="straightConnector1">
            <a:avLst/>
          </a:prstGeom>
          <a:ln w="889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5913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Triangle 27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79964E45-8573-4BC5-B81F-089782A82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2387" y="915373"/>
            <a:ext cx="2840245" cy="10983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7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System</a:t>
            </a:r>
          </a:p>
        </p:txBody>
      </p:sp>
      <p:pic>
        <p:nvPicPr>
          <p:cNvPr id="7" name="Resim 6" descr="metin, elektronik eşyalar içeren bir resim&#10;&#10;Açıklama otomatik olarak oluşturuldu">
            <a:extLst>
              <a:ext uri="{FF2B5EF4-FFF2-40B4-BE49-F238E27FC236}">
                <a16:creationId xmlns:a16="http://schemas.microsoft.com/office/drawing/2014/main" id="{9AAB2DD0-F6C6-4020-B264-0D5A322E80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519" y="2013737"/>
            <a:ext cx="9595562" cy="403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407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33D35CC5-DB3C-43DA-9463-9978E9529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74" y="623276"/>
            <a:ext cx="2484884" cy="7925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5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Prot</a:t>
            </a:r>
            <a:r>
              <a:rPr lang="tr-TR" sz="45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</a:t>
            </a:r>
            <a:r>
              <a:rPr lang="en-US" sz="45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type</a:t>
            </a:r>
          </a:p>
        </p:txBody>
      </p:sp>
      <p:pic>
        <p:nvPicPr>
          <p:cNvPr id="4" name="WhatsApp Video 2021-04-03 at 7.01.35 PM">
            <a:hlinkClick r:id="" action="ppaction://media"/>
            <a:extLst>
              <a:ext uri="{FF2B5EF4-FFF2-40B4-BE49-F238E27FC236}">
                <a16:creationId xmlns:a16="http://schemas.microsoft.com/office/drawing/2014/main" id="{33CE9E6D-8A58-4B71-81B4-DDC86B0EC2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4435" y="1415846"/>
            <a:ext cx="8522680" cy="481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766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5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eması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eması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eması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eması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eması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eması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104</TotalTime>
  <Words>74</Words>
  <Application>Microsoft Office PowerPoint</Application>
  <PresentationFormat>Geniş ekran</PresentationFormat>
  <Paragraphs>24</Paragraphs>
  <Slides>6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2</vt:i4>
      </vt:variant>
      <vt:variant>
        <vt:lpstr>Slayt Başlıkları</vt:lpstr>
      </vt:variant>
      <vt:variant>
        <vt:i4>6</vt:i4>
      </vt:variant>
    </vt:vector>
  </HeadingPairs>
  <TitlesOfParts>
    <vt:vector size="13" baseType="lpstr">
      <vt:lpstr>Arial</vt:lpstr>
      <vt:lpstr>Arial Rounded MT Bold</vt:lpstr>
      <vt:lpstr>Calibri</vt:lpstr>
      <vt:lpstr>Calibri Light</vt:lpstr>
      <vt:lpstr>Nasalization Rg</vt:lpstr>
      <vt:lpstr>Office Theme</vt:lpstr>
      <vt:lpstr>1_Office Theme</vt:lpstr>
      <vt:lpstr>YARASA</vt:lpstr>
      <vt:lpstr>Project Execution &amp; Results</vt:lpstr>
      <vt:lpstr>Hardware Requirements</vt:lpstr>
      <vt:lpstr>Development Process</vt:lpstr>
      <vt:lpstr>System</vt:lpstr>
      <vt:lpstr>Prototype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Future Improvements</dc:title>
  <dc:creator>Dilara Çetinberk</dc:creator>
  <cp:lastModifiedBy>AHMET ONUR AKMAN</cp:lastModifiedBy>
  <cp:revision>10</cp:revision>
  <dcterms:created xsi:type="dcterms:W3CDTF">2021-04-03T20:22:19Z</dcterms:created>
  <dcterms:modified xsi:type="dcterms:W3CDTF">2021-04-04T00:13:53Z</dcterms:modified>
</cp:coreProperties>
</file>

<file path=docProps/thumbnail.jpeg>
</file>